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</p:sldMasterIdLst>
  <p:notesMasterIdLst>
    <p:notesMasterId r:id="rId23"/>
  </p:notesMasterIdLst>
  <p:sldIdLst>
    <p:sldId id="256" r:id="rId17"/>
    <p:sldId id="1589" r:id="rId18"/>
    <p:sldId id="1590" r:id="rId19"/>
    <p:sldId id="1591" r:id="rId20"/>
    <p:sldId id="1592" r:id="rId21"/>
    <p:sldId id="1593" r:id="rId2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21/05/2021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05/2021 del 27 de mayo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05/2021 del 27 de mayo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05/2021 del 27 de mayo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600" dirty="0"/>
              <a:t>Reserva Técnica del IPEJAL a corte de Abril 2021</a:t>
            </a:r>
            <a:br>
              <a:rPr lang="es-MX" sz="3600" dirty="0"/>
            </a:br>
            <a:endParaRPr lang="es-MX" sz="3600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05D64FA-A4A6-4EA0-A2AB-992C9B791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05/2021 del 27 de mayo de 2021 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60813" y="6414961"/>
            <a:ext cx="3422374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Sesión Ordinaria 05/2021 del 27 de mayo de 2021 </a:t>
            </a:r>
            <a:endParaRPr kumimoji="0" lang="es-MX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6453119"/>
            <a:ext cx="213360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75E6B4D3-B53E-4F18-947B-D98D0A2C6D01}"/>
              </a:ext>
            </a:extLst>
          </p:cNvPr>
          <p:cNvSpPr txBox="1">
            <a:spLocks/>
          </p:cNvSpPr>
          <p:nvPr/>
        </p:nvSpPr>
        <p:spPr>
          <a:xfrm>
            <a:off x="1697366" y="41763"/>
            <a:ext cx="6742300" cy="489346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23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/>
                <a:ea typeface="+mj-ea"/>
                <a:cs typeface="+mj-cs"/>
              </a:rPr>
              <a:t>Reserva Técnica 2012 – Abril 2021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BFADCFB-11AC-4118-BD17-E3E28D691E4D}"/>
              </a:ext>
            </a:extLst>
          </p:cNvPr>
          <p:cNvSpPr txBox="1"/>
          <p:nvPr/>
        </p:nvSpPr>
        <p:spPr>
          <a:xfrm>
            <a:off x="532012" y="2377167"/>
            <a:ext cx="4536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Abril de 2021.</a:t>
            </a:r>
          </a:p>
        </p:txBody>
      </p:sp>
      <p:sp>
        <p:nvSpPr>
          <p:cNvPr id="16" name="Cerrar llave 15">
            <a:extLst>
              <a:ext uri="{FF2B5EF4-FFF2-40B4-BE49-F238E27FC236}">
                <a16:creationId xmlns:a16="http://schemas.microsoft.com/office/drawing/2014/main" id="{0DEE9287-CC94-4DAB-8F59-E2CAFFE1B961}"/>
              </a:ext>
            </a:extLst>
          </p:cNvPr>
          <p:cNvSpPr/>
          <p:nvPr/>
        </p:nvSpPr>
        <p:spPr>
          <a:xfrm>
            <a:off x="6952233" y="3317156"/>
            <a:ext cx="530897" cy="2488108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F9C59E1-7D36-42D7-A7AC-7929592818A7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B04B75C-2152-4735-9C7C-95C883AC6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563" y="2938575"/>
            <a:ext cx="4852837" cy="314580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5553D2D-7F7B-477E-81CA-0A2E20FEC5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16" y="881049"/>
            <a:ext cx="7845925" cy="149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Febrero – Abril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D7DE2F1-B2E3-4B60-97E3-E62965039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0" y="692696"/>
            <a:ext cx="6120676" cy="18002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72B8240-80EE-4369-A9B1-9385D1095F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0" y="2492896"/>
            <a:ext cx="604867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57FC61C-A45B-4371-AB59-D503F3062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840" y="1450676"/>
            <a:ext cx="6462320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Marzo – Abril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D3367E2-7C98-48DC-A8B8-1183D537F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24" y="696140"/>
            <a:ext cx="8623952" cy="546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>
                <a:latin typeface="+mn-lt"/>
                <a:cs typeface="Calibri" panose="020F0502020204030204" pitchFamily="34" charset="0"/>
              </a:rPr>
              <a:t> Marzo – Abril 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Sesión Ordinaria 05/2021 del 27 de mayo de 2021 </a:t>
            </a:r>
            <a:endParaRPr lang="es-MX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7542199-EFE6-431F-B3DF-A2BBA9F13FFF}"/>
              </a:ext>
            </a:extLst>
          </p:cNvPr>
          <p:cNvSpPr txBox="1"/>
          <p:nvPr/>
        </p:nvSpPr>
        <p:spPr>
          <a:xfrm>
            <a:off x="230461" y="689439"/>
            <a:ext cx="8640960" cy="486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a corto plazo es de 585.9 millones de pesos, y se debe principalmente a un reacomodo de inversión, pasando de corto a largo plazo por estrategia de inversión.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en títulos y valores es de 690 millones de pesos, y se debe principalmente a un reacomodo de inversión, pasando de corto a largo plazo por estrategia de inversión.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76.8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46.3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2.259 millones de pesos.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3.78 millones de pesos, se da principalmente por el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200" dirty="0"/>
              <a:t>incremento de los 58.68 millones de pesos, se da principalmente por el rubro de deudores por aportaciones y retenciones, esto con las dependencias afiliadas al IPEJAL, lo que significa en relación inversa, el incumplimiento de pago del adeudo de las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2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67</TotalTime>
  <Words>415</Words>
  <Application>Microsoft Office PowerPoint</Application>
  <PresentationFormat>Presentación en pantalla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16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Candara</vt:lpstr>
      <vt:lpstr>Century Gothic</vt:lpstr>
      <vt:lpstr>Gill Sans MT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Reserva Técnica del IPEJAL a corte de Abril 2021 </vt:lpstr>
      <vt:lpstr>Presentación de PowerPoint</vt:lpstr>
      <vt:lpstr>Comparativo Reserva Técnica Febrero – Abril 2021</vt:lpstr>
      <vt:lpstr>Comparativo Reserva Técnica 2020 vs 2021</vt:lpstr>
      <vt:lpstr>Comparativo Reserva Técnica Marzo – Abril  2021</vt:lpstr>
      <vt:lpstr>Explicación de puntos por componente RT Marzo – Abril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14</cp:revision>
  <dcterms:created xsi:type="dcterms:W3CDTF">2020-08-22T03:26:06Z</dcterms:created>
  <dcterms:modified xsi:type="dcterms:W3CDTF">2021-05-21T19:59:11Z</dcterms:modified>
</cp:coreProperties>
</file>